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7" r:id="rId4"/>
    <p:sldId id="275" r:id="rId5"/>
    <p:sldId id="258" r:id="rId6"/>
    <p:sldId id="278" r:id="rId7"/>
    <p:sldId id="261" r:id="rId8"/>
    <p:sldId id="279" r:id="rId9"/>
    <p:sldId id="262" r:id="rId10"/>
    <p:sldId id="272" r:id="rId11"/>
    <p:sldId id="282" r:id="rId12"/>
    <p:sldId id="280" r:id="rId13"/>
    <p:sldId id="283" r:id="rId14"/>
    <p:sldId id="259" r:id="rId15"/>
    <p:sldId id="263" r:id="rId16"/>
    <p:sldId id="284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81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51E"/>
    <a:srgbClr val="F1FD55"/>
    <a:srgbClr val="F9FEB8"/>
    <a:srgbClr val="FF7C80"/>
    <a:srgbClr val="F1F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0" d="100"/>
          <a:sy n="50" d="100"/>
        </p:scale>
        <p:origin x="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D8830-9735-4E59-9CC1-C7AB22891D82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BB4-6322-4797-9820-4A78B14C1A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781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・先生からの条件が挑戦すること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・市販されている電化製品を一から作ることによって、今まで知らなかった内部構造などを深く知ることができる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BB4-6322-4797-9820-4A78B14C1A63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7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30" y="0"/>
            <a:ext cx="689113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304" y="-172119"/>
            <a:ext cx="8403582" cy="1871869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AI</a:t>
            </a:r>
            <a:r>
              <a:rPr kumimoji="1" lang="ja-JP" altLang="en-US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スピーカー</a:t>
            </a:r>
            <a:r>
              <a:rPr kumimoji="1" lang="ja-JP" altLang="en-US" sz="66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en-US" altLang="ja-JP" sz="6600" b="1" dirty="0" err="1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YoSiE</a:t>
            </a:r>
            <a:endParaRPr kumimoji="1" lang="ja-JP" altLang="en-US" sz="6600" b="1" dirty="0">
              <a:solidFill>
                <a:schemeClr val="bg1"/>
              </a:solidFill>
              <a:latin typeface="Palatino Linotype" panose="02040502050505030304" pitchFamily="18" charset="0"/>
              <a:ea typeface="BIZ UDP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129" y="4716669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メンバー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kumimoji="1" lang="ja-JP" altLang="en-US" sz="3200" b="1" dirty="0">
                <a:solidFill>
                  <a:schemeClr val="bg1"/>
                </a:solidFill>
              </a:rPr>
              <a:t>力石鈴之佑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山田晃生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199641-5C1E-4701-A8FE-D2C38B043385}"/>
              </a:ext>
            </a:extLst>
          </p:cNvPr>
          <p:cNvSpPr txBox="1"/>
          <p:nvPr/>
        </p:nvSpPr>
        <p:spPr>
          <a:xfrm>
            <a:off x="417097" y="478302"/>
            <a:ext cx="5510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発話意図分類の流れ</a:t>
            </a:r>
            <a:endParaRPr kumimoji="1" lang="ja-JP" altLang="en-US" sz="4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98B494-CBD1-40E7-9F00-763784498F9C}"/>
              </a:ext>
            </a:extLst>
          </p:cNvPr>
          <p:cNvSpPr txBox="1"/>
          <p:nvPr/>
        </p:nvSpPr>
        <p:spPr>
          <a:xfrm>
            <a:off x="1352138" y="1508760"/>
            <a:ext cx="800219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kumimoji="1" lang="ja-JP" altLang="en-US" sz="4000" dirty="0"/>
              <a:t>テキストデータ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72F336-DECC-4EEF-8A17-20A16724BCD1}"/>
              </a:ext>
            </a:extLst>
          </p:cNvPr>
          <p:cNvSpPr txBox="1"/>
          <p:nvPr/>
        </p:nvSpPr>
        <p:spPr>
          <a:xfrm>
            <a:off x="4192168" y="2551837"/>
            <a:ext cx="69400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kumimoji="1" lang="en-US" altLang="ja-JP" sz="5400" b="1" dirty="0">
                <a:solidFill>
                  <a:srgbClr val="FF0000"/>
                </a:solidFill>
              </a:rPr>
              <a:t>I</a:t>
            </a:r>
            <a:endParaRPr kumimoji="1" lang="ja-JP" altLang="en-US" sz="5400" b="1" dirty="0">
              <a:solidFill>
                <a:srgbClr val="FF0000"/>
              </a:solidFill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A0E76497-EAC0-4976-B441-E7A9B9E334DE}"/>
              </a:ext>
            </a:extLst>
          </p:cNvPr>
          <p:cNvSpPr/>
          <p:nvPr/>
        </p:nvSpPr>
        <p:spPr>
          <a:xfrm>
            <a:off x="2602522" y="3093134"/>
            <a:ext cx="1139483" cy="67173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67A47CD9-F8F9-4793-BC4D-AAEBBCEFE635}"/>
              </a:ext>
            </a:extLst>
          </p:cNvPr>
          <p:cNvSpPr/>
          <p:nvPr/>
        </p:nvSpPr>
        <p:spPr>
          <a:xfrm>
            <a:off x="5336337" y="3093134"/>
            <a:ext cx="1139483" cy="67173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BC694A8-5AEA-4DD8-B5BD-A92350E70EDD}"/>
              </a:ext>
            </a:extLst>
          </p:cNvPr>
          <p:cNvSpPr txBox="1"/>
          <p:nvPr/>
        </p:nvSpPr>
        <p:spPr>
          <a:xfrm>
            <a:off x="8366960" y="1412642"/>
            <a:ext cx="3224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/>
              <a:t>天気　</a:t>
            </a:r>
            <a:r>
              <a:rPr kumimoji="1" lang="en-US" altLang="ja-JP" sz="3600" b="1" dirty="0">
                <a:solidFill>
                  <a:srgbClr val="FF0000"/>
                </a:solidFill>
              </a:rPr>
              <a:t>90%</a:t>
            </a:r>
          </a:p>
          <a:p>
            <a:endParaRPr lang="en-US" altLang="ja-JP" sz="3600" b="1" dirty="0"/>
          </a:p>
          <a:p>
            <a:r>
              <a:rPr kumimoji="1" lang="ja-JP" altLang="en-US" sz="3600" b="1" dirty="0"/>
              <a:t>占い　</a:t>
            </a:r>
            <a:r>
              <a:rPr lang="en-US" altLang="ja-JP" sz="3600" b="1" dirty="0"/>
              <a:t>4</a:t>
            </a:r>
            <a:r>
              <a:rPr kumimoji="1" lang="en-US" altLang="ja-JP" sz="3600" b="1" dirty="0"/>
              <a:t>%</a:t>
            </a:r>
          </a:p>
          <a:p>
            <a:endParaRPr lang="en-US" altLang="ja-JP" sz="3600" b="1" dirty="0"/>
          </a:p>
          <a:p>
            <a:r>
              <a:rPr kumimoji="1" lang="ja-JP" altLang="en-US" sz="3600" b="1" dirty="0"/>
              <a:t>ニュース　</a:t>
            </a:r>
            <a:r>
              <a:rPr lang="en-US" altLang="ja-JP" sz="3600" b="1" dirty="0"/>
              <a:t>3</a:t>
            </a:r>
            <a:r>
              <a:rPr kumimoji="1" lang="en-US" altLang="ja-JP" sz="3600" b="1" dirty="0"/>
              <a:t>%</a:t>
            </a:r>
          </a:p>
          <a:p>
            <a:endParaRPr lang="en-US" altLang="ja-JP" sz="3600" b="1" dirty="0"/>
          </a:p>
          <a:p>
            <a:r>
              <a:rPr kumimoji="1" lang="ja-JP" altLang="en-US" sz="3600" b="1" dirty="0"/>
              <a:t>日時　</a:t>
            </a:r>
            <a:r>
              <a:rPr kumimoji="1" lang="en-US" altLang="ja-JP" sz="3600" b="1" dirty="0"/>
              <a:t>3%</a:t>
            </a:r>
            <a:endParaRPr kumimoji="1" lang="ja-JP" altLang="en-US" sz="36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D80026D-C379-4DEA-A885-512C752BE53B}"/>
              </a:ext>
            </a:extLst>
          </p:cNvPr>
          <p:cNvSpPr txBox="1"/>
          <p:nvPr/>
        </p:nvSpPr>
        <p:spPr>
          <a:xfrm>
            <a:off x="6777314" y="2418917"/>
            <a:ext cx="923330" cy="202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kumimoji="1" lang="ja-JP" altLang="en-US" sz="4800" b="1" dirty="0"/>
              <a:t>確　率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00A6B0C9-5D05-4327-AB48-4E5D63E2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75820" y="-85509"/>
            <a:ext cx="2513010" cy="87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2868B1-EE40-4B93-B992-8C68AE86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35" y="-7556"/>
            <a:ext cx="10515600" cy="1035658"/>
          </a:xfrm>
        </p:spPr>
        <p:txBody>
          <a:bodyPr/>
          <a:lstStyle/>
          <a:p>
            <a:r>
              <a:rPr kumimoji="1" lang="ja-JP" altLang="en-US" dirty="0"/>
              <a:t>ニューラルネットワーク説明図</a:t>
            </a:r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D1C7968A-7B90-4578-9907-ABEB3A4E1888}"/>
              </a:ext>
            </a:extLst>
          </p:cNvPr>
          <p:cNvGrpSpPr/>
          <p:nvPr/>
        </p:nvGrpSpPr>
        <p:grpSpPr>
          <a:xfrm>
            <a:off x="1975382" y="1708514"/>
            <a:ext cx="1218263" cy="5039119"/>
            <a:chOff x="1874828" y="1363743"/>
            <a:chExt cx="1218263" cy="4736276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06B529FC-0192-45F9-B36F-E500CF657846}"/>
                </a:ext>
              </a:extLst>
            </p:cNvPr>
            <p:cNvSpPr/>
            <p:nvPr/>
          </p:nvSpPr>
          <p:spPr>
            <a:xfrm>
              <a:off x="1964683" y="1363743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/>
                <a:t>入力</a:t>
              </a:r>
              <a:r>
                <a:rPr lang="en-US" altLang="ja-JP" dirty="0"/>
                <a:t>1</a:t>
              </a:r>
              <a:endParaRPr lang="ja-JP" altLang="en-US" dirty="0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2CC0FA04-BD5B-4E56-8739-40DFB9A371C2}"/>
                </a:ext>
              </a:extLst>
            </p:cNvPr>
            <p:cNvSpPr/>
            <p:nvPr/>
          </p:nvSpPr>
          <p:spPr>
            <a:xfrm>
              <a:off x="1919756" y="3149681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/>
                <a:t>入力</a:t>
              </a:r>
              <a:r>
                <a:rPr lang="en-US" altLang="ja-JP" dirty="0"/>
                <a:t>2</a:t>
              </a:r>
              <a:endParaRPr lang="ja-JP" altLang="en-US" dirty="0"/>
            </a:p>
          </p:txBody>
        </p:sp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FC433412-FD07-4771-80AD-4FC6F7227B26}"/>
                </a:ext>
              </a:extLst>
            </p:cNvPr>
            <p:cNvSpPr/>
            <p:nvPr/>
          </p:nvSpPr>
          <p:spPr>
            <a:xfrm>
              <a:off x="1874828" y="5064360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/>
                <a:t>入力</a:t>
              </a:r>
              <a:r>
                <a:rPr lang="en-US" altLang="ja-JP" dirty="0"/>
                <a:t>3</a:t>
              </a:r>
              <a:endParaRPr lang="ja-JP" altLang="en-US" dirty="0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0B74232C-3286-41D9-BB80-239FBFC79E57}"/>
              </a:ext>
            </a:extLst>
          </p:cNvPr>
          <p:cNvGrpSpPr/>
          <p:nvPr/>
        </p:nvGrpSpPr>
        <p:grpSpPr>
          <a:xfrm>
            <a:off x="5453763" y="2808265"/>
            <a:ext cx="1143797" cy="3000190"/>
            <a:chOff x="5110098" y="2272152"/>
            <a:chExt cx="1143797" cy="2790715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66B6AA33-A225-4FF2-B4CB-02409256FA74}"/>
                </a:ext>
              </a:extLst>
            </p:cNvPr>
            <p:cNvSpPr/>
            <p:nvPr/>
          </p:nvSpPr>
          <p:spPr>
            <a:xfrm>
              <a:off x="5110098" y="2272152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中間</a:t>
              </a:r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94DA39C1-A16C-4E78-ACB6-658979FB5CBB}"/>
                </a:ext>
              </a:extLst>
            </p:cNvPr>
            <p:cNvSpPr/>
            <p:nvPr/>
          </p:nvSpPr>
          <p:spPr>
            <a:xfrm>
              <a:off x="5125487" y="4027208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中間</a:t>
              </a:r>
              <a:r>
                <a:rPr kumimoji="1" lang="en-US" altLang="ja-JP" dirty="0"/>
                <a:t>2</a:t>
              </a:r>
              <a:endParaRPr kumimoji="1" lang="ja-JP" altLang="en-US" dirty="0"/>
            </a:p>
          </p:txBody>
        </p:sp>
      </p:grp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9984AEA-1DC0-41BA-98F0-F75C69AAB6C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193645" y="2259454"/>
            <a:ext cx="2260118" cy="11055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801FE-07B5-4079-8AAA-2FD8E1237AAF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3193645" y="2259454"/>
            <a:ext cx="2275507" cy="2992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3A415E0-EA3E-40C0-91D0-1D42C2B1049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148718" y="3364964"/>
            <a:ext cx="2305045" cy="794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C5744E6-1259-4435-858C-1646955517FC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148718" y="4159587"/>
            <a:ext cx="2320434" cy="1092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8E6D476-582F-48B6-9C3C-A35EFC580B9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103790" y="3364964"/>
            <a:ext cx="2349973" cy="2831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24775C74-DC47-4EAA-8111-0DCE2A23A3B2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103790" y="5251757"/>
            <a:ext cx="2365362" cy="944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58F6392C-BEA1-4705-9A77-FBC42F9A0B29}"/>
              </a:ext>
            </a:extLst>
          </p:cNvPr>
          <p:cNvGrpSpPr/>
          <p:nvPr/>
        </p:nvGrpSpPr>
        <p:grpSpPr>
          <a:xfrm>
            <a:off x="8878955" y="1708514"/>
            <a:ext cx="1214570" cy="5091733"/>
            <a:chOff x="8062339" y="1303530"/>
            <a:chExt cx="1214570" cy="4794996"/>
          </a:xfrm>
        </p:grpSpPr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7A99B1BE-7E84-409A-A626-2E191B96DE09}"/>
                </a:ext>
              </a:extLst>
            </p:cNvPr>
            <p:cNvSpPr/>
            <p:nvPr/>
          </p:nvSpPr>
          <p:spPr>
            <a:xfrm>
              <a:off x="8062339" y="1303530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出力</a:t>
              </a:r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1FFD98F3-4F75-425F-85AF-E41FDA4CDE1F}"/>
                </a:ext>
              </a:extLst>
            </p:cNvPr>
            <p:cNvSpPr/>
            <p:nvPr/>
          </p:nvSpPr>
          <p:spPr>
            <a:xfrm>
              <a:off x="8077728" y="3149681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出力</a:t>
              </a:r>
              <a:r>
                <a:rPr kumimoji="1" lang="en-US" altLang="ja-JP" dirty="0"/>
                <a:t>2</a:t>
              </a:r>
              <a:endParaRPr kumimoji="1" lang="ja-JP" altLang="en-US" dirty="0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26DF357E-ACEF-4324-9785-3494A90A522B}"/>
                </a:ext>
              </a:extLst>
            </p:cNvPr>
            <p:cNvSpPr/>
            <p:nvPr/>
          </p:nvSpPr>
          <p:spPr>
            <a:xfrm>
              <a:off x="8148501" y="5062867"/>
              <a:ext cx="1128408" cy="1035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出力</a:t>
              </a:r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</p:grp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CE208FC-4A4D-4355-B342-B97A0BEDC71E}"/>
              </a:ext>
            </a:extLst>
          </p:cNvPr>
          <p:cNvCxnSpPr>
            <a:cxnSpLocks/>
            <a:stCxn id="7" idx="6"/>
            <a:endCxn id="27" idx="2"/>
          </p:cNvCxnSpPr>
          <p:nvPr/>
        </p:nvCxnSpPr>
        <p:spPr>
          <a:xfrm flipV="1">
            <a:off x="6582171" y="2258389"/>
            <a:ext cx="2296784" cy="110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B56CFC5-1A5D-4DA7-96C6-84C9CDD54AA9}"/>
              </a:ext>
            </a:extLst>
          </p:cNvPr>
          <p:cNvCxnSpPr>
            <a:cxnSpLocks/>
            <a:stCxn id="7" idx="6"/>
            <a:endCxn id="28" idx="2"/>
          </p:cNvCxnSpPr>
          <p:nvPr/>
        </p:nvCxnSpPr>
        <p:spPr>
          <a:xfrm>
            <a:off x="6582171" y="3364964"/>
            <a:ext cx="2312173" cy="853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C26C602C-C892-4BAB-B4A0-F84DFF3E915A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>
            <a:off x="6582171" y="3364964"/>
            <a:ext cx="2382946" cy="2885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279B9328-74D4-4197-B72D-3C43BEDE376C}"/>
              </a:ext>
            </a:extLst>
          </p:cNvPr>
          <p:cNvCxnSpPr>
            <a:cxnSpLocks/>
            <a:stCxn id="10" idx="6"/>
            <a:endCxn id="27" idx="2"/>
          </p:cNvCxnSpPr>
          <p:nvPr/>
        </p:nvCxnSpPr>
        <p:spPr>
          <a:xfrm flipV="1">
            <a:off x="6597560" y="2258389"/>
            <a:ext cx="2281395" cy="29933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B92E79CD-26C3-40FD-A347-3896A5862F35}"/>
              </a:ext>
            </a:extLst>
          </p:cNvPr>
          <p:cNvCxnSpPr>
            <a:cxnSpLocks/>
            <a:stCxn id="28" idx="2"/>
            <a:endCxn id="10" idx="6"/>
          </p:cNvCxnSpPr>
          <p:nvPr/>
        </p:nvCxnSpPr>
        <p:spPr>
          <a:xfrm flipH="1">
            <a:off x="6597560" y="4218789"/>
            <a:ext cx="2296784" cy="1032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7B1F71B-1E80-4347-B3F5-165D93EA3BB8}"/>
              </a:ext>
            </a:extLst>
          </p:cNvPr>
          <p:cNvCxnSpPr>
            <a:cxnSpLocks/>
            <a:stCxn id="10" idx="6"/>
            <a:endCxn id="29" idx="2"/>
          </p:cNvCxnSpPr>
          <p:nvPr/>
        </p:nvCxnSpPr>
        <p:spPr>
          <a:xfrm>
            <a:off x="6597560" y="5251757"/>
            <a:ext cx="2367557" cy="998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矢印: 右 115">
            <a:extLst>
              <a:ext uri="{FF2B5EF4-FFF2-40B4-BE49-F238E27FC236}">
                <a16:creationId xmlns:a16="http://schemas.microsoft.com/office/drawing/2014/main" id="{15851D5E-E571-4F7F-A811-8347FCBDCBDC}"/>
              </a:ext>
            </a:extLst>
          </p:cNvPr>
          <p:cNvSpPr/>
          <p:nvPr/>
        </p:nvSpPr>
        <p:spPr>
          <a:xfrm>
            <a:off x="1975382" y="810530"/>
            <a:ext cx="1681615" cy="105474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入力</a:t>
            </a:r>
          </a:p>
        </p:txBody>
      </p:sp>
      <p:sp>
        <p:nvSpPr>
          <p:cNvPr id="90" name="矢印: 右 89">
            <a:extLst>
              <a:ext uri="{FF2B5EF4-FFF2-40B4-BE49-F238E27FC236}">
                <a16:creationId xmlns:a16="http://schemas.microsoft.com/office/drawing/2014/main" id="{E254CD7E-67DE-48DE-93F4-C194F5409361}"/>
              </a:ext>
            </a:extLst>
          </p:cNvPr>
          <p:cNvSpPr/>
          <p:nvPr/>
        </p:nvSpPr>
        <p:spPr>
          <a:xfrm>
            <a:off x="5255192" y="810207"/>
            <a:ext cx="1681615" cy="105474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計算</a:t>
            </a:r>
          </a:p>
        </p:txBody>
      </p:sp>
      <p:sp>
        <p:nvSpPr>
          <p:cNvPr id="91" name="矢印: 右 90">
            <a:extLst>
              <a:ext uri="{FF2B5EF4-FFF2-40B4-BE49-F238E27FC236}">
                <a16:creationId xmlns:a16="http://schemas.microsoft.com/office/drawing/2014/main" id="{4398C8F3-BE07-43F3-A293-6E6C4D561E55}"/>
              </a:ext>
            </a:extLst>
          </p:cNvPr>
          <p:cNvSpPr/>
          <p:nvPr/>
        </p:nvSpPr>
        <p:spPr>
          <a:xfrm>
            <a:off x="8758689" y="810206"/>
            <a:ext cx="1681615" cy="105474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出力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B8C6C071-CB3E-4D5A-8C3A-FDE0EEDF8741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9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3AB57-F94A-40DF-AB8E-788E1082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【</a:t>
            </a:r>
            <a:r>
              <a:rPr kumimoji="1" lang="ja-JP" altLang="en-US" b="1" dirty="0"/>
              <a:t>データ取得</a:t>
            </a:r>
            <a:r>
              <a:rPr kumimoji="1" lang="en-US" altLang="ja-JP" b="1" dirty="0"/>
              <a:t>】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EFE81E-D214-4957-B5FB-7B6A7EB5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000" dirty="0"/>
              <a:t>データ取得先の例</a:t>
            </a:r>
            <a:endParaRPr lang="en-US" altLang="ja-JP" sz="4000" dirty="0"/>
          </a:p>
          <a:p>
            <a:pPr lvl="1"/>
            <a:r>
              <a:rPr lang="en-US" altLang="ja-JP" sz="3200" dirty="0"/>
              <a:t>Web</a:t>
            </a:r>
            <a:r>
              <a:rPr lang="ja-JP" altLang="en-US" sz="3200" dirty="0"/>
              <a:t>ページ </a:t>
            </a:r>
            <a:r>
              <a:rPr lang="en-US" altLang="ja-JP" sz="3200" dirty="0"/>
              <a:t>… </a:t>
            </a:r>
            <a:r>
              <a:rPr lang="ja-JP" altLang="en-US" sz="3200" dirty="0"/>
              <a:t>天気予報・占い</a:t>
            </a:r>
            <a:r>
              <a:rPr lang="ja-JP" altLang="en-US" dirty="0"/>
              <a:t>など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sz="3200" dirty="0"/>
              <a:t>　→スクレイピングで取得</a:t>
            </a:r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r>
              <a:rPr lang="ja-JP" altLang="en-US" sz="3200" dirty="0"/>
              <a:t>データベース </a:t>
            </a:r>
            <a:r>
              <a:rPr lang="en-US" altLang="ja-JP" sz="3200" dirty="0"/>
              <a:t>… </a:t>
            </a:r>
            <a:r>
              <a:rPr lang="ja-JP" altLang="en-US" sz="3200" dirty="0"/>
              <a:t>利用者の情報</a:t>
            </a:r>
            <a:r>
              <a:rPr lang="ja-JP" altLang="en-US" dirty="0"/>
              <a:t>など</a:t>
            </a:r>
            <a:r>
              <a:rPr lang="ja-JP" altLang="en-US" sz="3200" dirty="0"/>
              <a:t>　</a:t>
            </a:r>
            <a:endParaRPr lang="en-US" altLang="ja-JP" sz="3200" dirty="0"/>
          </a:p>
          <a:p>
            <a:endParaRPr kumimoji="1" lang="en-US" altLang="ja-JP" sz="3600" dirty="0"/>
          </a:p>
          <a:p>
            <a:pPr lvl="1"/>
            <a:r>
              <a:rPr lang="ja-JP" altLang="en-US" sz="3200" dirty="0"/>
              <a:t>カレンダー </a:t>
            </a:r>
            <a:r>
              <a:rPr lang="en-US" altLang="ja-JP" sz="3200" dirty="0"/>
              <a:t>… </a:t>
            </a:r>
            <a:r>
              <a:rPr lang="ja-JP" altLang="en-US" sz="3200" dirty="0"/>
              <a:t>予定</a:t>
            </a:r>
            <a:r>
              <a:rPr lang="ja-JP" altLang="en-US" dirty="0"/>
              <a:t>など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9949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AB9F4C-154F-435E-86D6-4AF9C530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スクレイピングとは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EB9599-2C1C-4DDC-9B2B-7A6A607B5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Web</a:t>
            </a:r>
            <a:r>
              <a:rPr lang="ja-JP" altLang="en-US" dirty="0"/>
              <a:t>ページからテキストデータを抽出する技術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BeautifulSoup4</a:t>
            </a:r>
            <a:r>
              <a:rPr lang="ja-JP" altLang="en-US" dirty="0"/>
              <a:t>を使用</a:t>
            </a:r>
            <a:endParaRPr lang="en-US" altLang="ja-JP" dirty="0"/>
          </a:p>
          <a:p>
            <a:pPr lvl="1"/>
            <a:r>
              <a:rPr lang="en-US" altLang="ja-JP" dirty="0"/>
              <a:t>Python</a:t>
            </a:r>
            <a:r>
              <a:rPr lang="ja-JP" altLang="en-US" dirty="0"/>
              <a:t>のライブラリ</a:t>
            </a:r>
            <a:endParaRPr lang="en-US" altLang="ja-JP" dirty="0"/>
          </a:p>
          <a:p>
            <a:pPr lvl="1"/>
            <a:r>
              <a:rPr lang="en-US" altLang="ja-JP" dirty="0"/>
              <a:t>HTML</a:t>
            </a:r>
            <a:r>
              <a:rPr lang="ja-JP" altLang="en-US" dirty="0"/>
              <a:t>を解析・抽出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695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03" y="365125"/>
            <a:ext cx="10515600" cy="1325563"/>
          </a:xfrm>
        </p:spPr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CEB5738-3490-48CD-BAFE-23F76AF2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07"/>
            <a:ext cx="5084195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79753A-C923-42A8-B632-993533F7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1" y="2398745"/>
            <a:ext cx="6252019" cy="4351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F53ECF-BFB8-45A8-AB6E-960B1B76EE29}"/>
              </a:ext>
            </a:extLst>
          </p:cNvPr>
          <p:cNvSpPr txBox="1"/>
          <p:nvPr/>
        </p:nvSpPr>
        <p:spPr>
          <a:xfrm>
            <a:off x="838200" y="1336745"/>
            <a:ext cx="34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占い</a:t>
            </a:r>
            <a:r>
              <a:rPr lang="ja-JP" altLang="en-US" sz="4000" dirty="0"/>
              <a:t>の場合</a:t>
            </a:r>
            <a:endParaRPr kumimoji="1" lang="ja-JP" altLang="en-US" sz="40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836D4E-4CA6-4C8A-92C5-C9FB5A882D7A}"/>
              </a:ext>
            </a:extLst>
          </p:cNvPr>
          <p:cNvSpPr/>
          <p:nvPr/>
        </p:nvSpPr>
        <p:spPr>
          <a:xfrm>
            <a:off x="5084195" y="4069175"/>
            <a:ext cx="855786" cy="1010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音声合成</a:t>
            </a:r>
            <a:r>
              <a:rPr lang="en-US" altLang="ja-JP" dirty="0"/>
              <a:t>】→ </a:t>
            </a:r>
            <a:r>
              <a:rPr lang="en-US" altLang="ja-JP" dirty="0" err="1"/>
              <a:t>OpenJTalk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/>
              <a:t>日本語の音声合成システム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入力したテキストデータを読み上げ</a:t>
            </a:r>
            <a:endParaRPr lang="en-US" altLang="ja-JP" sz="3200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4821" y="1417638"/>
            <a:ext cx="2971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2129D7-7606-4A90-9D6E-9A2C2437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OpenJTalk</a:t>
            </a:r>
            <a:r>
              <a:rPr kumimoji="1" lang="ja-JP" altLang="en-US" dirty="0"/>
              <a:t>の設定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A01EFB-BB01-44DD-B409-15638320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ボイスサンプル</a:t>
            </a:r>
            <a:r>
              <a:rPr kumimoji="1" lang="en-US" altLang="ja-JP" dirty="0"/>
              <a:t>-6</a:t>
            </a:r>
            <a:r>
              <a:rPr kumimoji="1" lang="ja-JP" altLang="en-US" dirty="0"/>
              <a:t>種類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パラメーターオプション</a:t>
            </a:r>
            <a:r>
              <a:rPr lang="en-US" altLang="ja-JP" dirty="0"/>
              <a:t>-15</a:t>
            </a:r>
            <a:r>
              <a:rPr lang="ja-JP" altLang="en-US" dirty="0"/>
              <a:t>種類</a:t>
            </a:r>
            <a:endParaRPr lang="en-US" altLang="ja-JP" dirty="0"/>
          </a:p>
          <a:p>
            <a:pPr lvl="1"/>
            <a:r>
              <a:rPr lang="ja-JP" altLang="en-US" dirty="0"/>
              <a:t>スピーチ速度</a:t>
            </a:r>
            <a:endParaRPr lang="en-US" altLang="ja-JP" dirty="0"/>
          </a:p>
          <a:p>
            <a:pPr lvl="1"/>
            <a:r>
              <a:rPr lang="ja-JP" altLang="en-US" dirty="0"/>
              <a:t>声の高さ</a:t>
            </a:r>
            <a:endParaRPr lang="en-US" altLang="ja-JP" dirty="0"/>
          </a:p>
          <a:p>
            <a:pPr lvl="1"/>
            <a:r>
              <a:rPr lang="ja-JP" altLang="en-US" dirty="0"/>
              <a:t>抑揚</a:t>
            </a:r>
            <a:endParaRPr lang="en-US" altLang="ja-JP" dirty="0"/>
          </a:p>
          <a:p>
            <a:pPr lvl="1"/>
            <a:r>
              <a:rPr lang="ja-JP" altLang="en-US" dirty="0"/>
              <a:t>声質</a:t>
            </a:r>
            <a:endParaRPr lang="en-US" altLang="ja-JP" dirty="0"/>
          </a:p>
          <a:p>
            <a:pPr lvl="1"/>
            <a:r>
              <a:rPr lang="ja-JP" altLang="en-US" dirty="0"/>
              <a:t>音質　</a:t>
            </a:r>
            <a:r>
              <a:rPr lang="en-US" altLang="ja-JP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89711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本体：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手のひらサイズのシングルボードコンピュータ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11" y="3211148"/>
            <a:ext cx="4913929" cy="28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/>
              <a:t>ハードウェア</a:t>
            </a:r>
            <a:r>
              <a:rPr lang="en-US" altLang="ja-JP" sz="3200" b="1" dirty="0"/>
              <a:t>(Raspberry Pi)</a:t>
            </a:r>
          </a:p>
          <a:p>
            <a:r>
              <a:rPr lang="en-US" altLang="ja-JP" sz="3200" b="1" dirty="0"/>
              <a:t>Julius</a:t>
            </a:r>
          </a:p>
          <a:p>
            <a:r>
              <a:rPr lang="en-US" altLang="ja-JP" sz="3200" b="1" dirty="0"/>
              <a:t>TensorFlow(</a:t>
            </a:r>
            <a:r>
              <a:rPr lang="ja-JP" altLang="en-US" sz="3200" b="1" dirty="0"/>
              <a:t>機械学習</a:t>
            </a:r>
            <a:r>
              <a:rPr lang="en-US" altLang="ja-JP" sz="3200" b="1" dirty="0"/>
              <a:t>)</a:t>
            </a:r>
          </a:p>
          <a:p>
            <a:r>
              <a:rPr lang="ja-JP" altLang="en-US" sz="3200" b="1" dirty="0"/>
              <a:t>スクレイピング</a:t>
            </a:r>
            <a:endParaRPr lang="en-US" altLang="ja-JP" sz="3200" b="1" dirty="0"/>
          </a:p>
          <a:p>
            <a:r>
              <a:rPr lang="en-US" altLang="ja-JP" sz="3200" b="1" dirty="0"/>
              <a:t>Open </a:t>
            </a:r>
            <a:r>
              <a:rPr lang="en-US" altLang="ja-JP" sz="3200" b="1" dirty="0" err="1"/>
              <a:t>JTalk</a:t>
            </a:r>
            <a:endParaRPr lang="en-US" altLang="ja-JP" sz="3200" b="1" dirty="0"/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b="1" dirty="0"/>
              <a:t>GitHub</a:t>
            </a:r>
          </a:p>
          <a:p>
            <a:endParaRPr kumimoji="1" lang="en-US" altLang="ja-JP" sz="3200" b="1" dirty="0"/>
          </a:p>
          <a:p>
            <a:r>
              <a:rPr lang="en-US" altLang="ja-JP" sz="3200" b="1" dirty="0" err="1"/>
              <a:t>b</a:t>
            </a:r>
            <a:r>
              <a:rPr kumimoji="1" lang="en-US" altLang="ja-JP" sz="3200" b="1" dirty="0" err="1"/>
              <a:t>rabio</a:t>
            </a:r>
            <a:endParaRPr kumimoji="1" lang="en-US" altLang="ja-JP" sz="3200" b="1" dirty="0"/>
          </a:p>
          <a:p>
            <a:endParaRPr kumimoji="1" lang="en-US" altLang="ja-JP" sz="3200" b="1" dirty="0"/>
          </a:p>
          <a:p>
            <a:r>
              <a:rPr lang="en-US" altLang="ja-JP" sz="3200" b="1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AI</a:t>
            </a:r>
            <a:r>
              <a:rPr kumimoji="1" lang="ja-JP" altLang="en-US" b="1" dirty="0"/>
              <a:t>スピーカー とは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C77792-B5D7-468B-83EC-BCAF18E7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52" y="1714500"/>
            <a:ext cx="4572000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4CD9F8-910E-4C64-A95E-B825DF5BB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10" y="1880247"/>
            <a:ext cx="3412187" cy="341218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319BEC-914D-48D0-BDA8-A2DE53CE0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8" y="4383940"/>
            <a:ext cx="2176536" cy="217653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CE4C0E7-25B3-48B6-A9DB-017F6562A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958" y="4887959"/>
            <a:ext cx="2363959" cy="17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プロジェクト管理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プロジェクトに関する提案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作業内容・プログラムの共有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78CC45-B40A-4441-AD03-30512E4D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メンバー同士のプライベートなやり取り、業務連絡等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E82F42B-472D-424C-B2EC-FD76CAB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71" y="2361871"/>
            <a:ext cx="7447670" cy="44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sz="4000" dirty="0"/>
          </a:p>
          <a:p>
            <a:pPr marL="0" indent="0">
              <a:buNone/>
            </a:pPr>
            <a:r>
              <a:rPr lang="en-US" altLang="ja-JP" sz="4000" dirty="0"/>
              <a:t>Julius</a:t>
            </a:r>
            <a:r>
              <a:rPr lang="ja-JP" altLang="en-US" sz="4000" dirty="0"/>
              <a:t>・機械学習を分担して学習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758B45A-817C-42DE-ABD8-8275B2F1586D}"/>
              </a:ext>
            </a:extLst>
          </p:cNvPr>
          <p:cNvSpPr txBox="1"/>
          <p:nvPr/>
        </p:nvSpPr>
        <p:spPr>
          <a:xfrm>
            <a:off x="602202" y="2510992"/>
            <a:ext cx="11236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/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196218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星: 7 pt 4">
            <a:extLst>
              <a:ext uri="{FF2B5EF4-FFF2-40B4-BE49-F238E27FC236}">
                <a16:creationId xmlns:a16="http://schemas.microsoft.com/office/drawing/2014/main" id="{5F842CEC-7415-40C9-9E53-B4EC3F7D0A48}"/>
              </a:ext>
            </a:extLst>
          </p:cNvPr>
          <p:cNvSpPr/>
          <p:nvPr/>
        </p:nvSpPr>
        <p:spPr>
          <a:xfrm>
            <a:off x="2630555" y="815974"/>
            <a:ext cx="6930887" cy="5804452"/>
          </a:xfrm>
          <a:prstGeom prst="star7">
            <a:avLst/>
          </a:prstGeom>
          <a:solidFill>
            <a:srgbClr val="F1FD5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FF20F36-5681-426E-87A0-7259D308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YoSiE</a:t>
            </a:r>
            <a:r>
              <a:rPr kumimoji="1" lang="ja-JP" altLang="en-US" b="1" dirty="0"/>
              <a:t>の外見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6F0A44C-08FE-4A62-86CA-281E4C85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729" y="1455796"/>
            <a:ext cx="2102537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4D4ED3-7125-4878-A888-1DA320681F5C}"/>
              </a:ext>
            </a:extLst>
          </p:cNvPr>
          <p:cNvSpPr txBox="1"/>
          <p:nvPr/>
        </p:nvSpPr>
        <p:spPr>
          <a:xfrm>
            <a:off x="5354157" y="5807134"/>
            <a:ext cx="1617906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/>
              <a:t>※</a:t>
            </a:r>
            <a:r>
              <a:rPr lang="ja-JP" altLang="en-US" b="1" dirty="0"/>
              <a:t>イメージ図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1589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B87A13-A231-4995-8BEE-7985E3D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YoSiE</a:t>
            </a:r>
            <a:r>
              <a:rPr kumimoji="1" lang="ja-JP" altLang="en-US" b="1" dirty="0"/>
              <a:t>の振る舞い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7A5823-8A38-4828-A6A8-4DFE186B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2" y="2248696"/>
            <a:ext cx="870033" cy="179760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954F9D-585C-4117-B68F-D2C78AC9AF80}"/>
              </a:ext>
            </a:extLst>
          </p:cNvPr>
          <p:cNvSpPr txBox="1"/>
          <p:nvPr/>
        </p:nvSpPr>
        <p:spPr>
          <a:xfrm>
            <a:off x="6562612" y="5600689"/>
            <a:ext cx="245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/>
              <a:t>YoSiE</a:t>
            </a:r>
            <a:endParaRPr kumimoji="1" lang="ja-JP" altLang="en-US" sz="2800" b="1" dirty="0"/>
          </a:p>
        </p:txBody>
      </p:sp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70F0C143-E189-4914-91EB-21DFE59E0870}"/>
              </a:ext>
            </a:extLst>
          </p:cNvPr>
          <p:cNvSpPr/>
          <p:nvPr/>
        </p:nvSpPr>
        <p:spPr>
          <a:xfrm>
            <a:off x="1575420" y="1753392"/>
            <a:ext cx="3743740" cy="858630"/>
          </a:xfrm>
          <a:prstGeom prst="wedgeEllipseCallout">
            <a:avLst>
              <a:gd name="adj1" fmla="val -22665"/>
              <a:gd name="adj2" fmla="val 696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58343-C631-4D72-A9D4-A1F85AD4E4C3}"/>
              </a:ext>
            </a:extLst>
          </p:cNvPr>
          <p:cNvSpPr txBox="1"/>
          <p:nvPr/>
        </p:nvSpPr>
        <p:spPr>
          <a:xfrm>
            <a:off x="1811772" y="5600689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D69993FF-5439-4F3F-A9AA-94ADFD159337}"/>
              </a:ext>
            </a:extLst>
          </p:cNvPr>
          <p:cNvSpPr/>
          <p:nvPr/>
        </p:nvSpPr>
        <p:spPr>
          <a:xfrm>
            <a:off x="7068844" y="1530397"/>
            <a:ext cx="3743740" cy="1081625"/>
          </a:xfrm>
          <a:prstGeom prst="wedgeEllipseCallout">
            <a:avLst>
              <a:gd name="adj1" fmla="val -41068"/>
              <a:gd name="adj2" fmla="val 595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グラフィックス 3" descr="男の人">
            <a:extLst>
              <a:ext uri="{FF2B5EF4-FFF2-40B4-BE49-F238E27FC236}">
                <a16:creationId xmlns:a16="http://schemas.microsoft.com/office/drawing/2014/main" id="{5ED4B8B3-833E-4A79-8905-EF3F8C7C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04" y="2691900"/>
            <a:ext cx="2908789" cy="29087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9216EF-7FBF-41B6-A1A9-6AA49126D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14727"/>
            <a:ext cx="3257306" cy="1797608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FEFBB6F-DE28-4FA1-AC8F-6E1F30AC15F4}"/>
              </a:ext>
            </a:extLst>
          </p:cNvPr>
          <p:cNvCxnSpPr>
            <a:cxnSpLocks/>
          </p:cNvCxnSpPr>
          <p:nvPr/>
        </p:nvCxnSpPr>
        <p:spPr>
          <a:xfrm flipV="1">
            <a:off x="2779180" y="2772749"/>
            <a:ext cx="198970" cy="89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25F2D24B-A200-402A-A2A4-B8E38F738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87409">
            <a:off x="2797491" y="2914650"/>
            <a:ext cx="243861" cy="14631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7AE7228-2C02-4153-BC3E-B337D5737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3590">
            <a:off x="2756735" y="3075920"/>
            <a:ext cx="243861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err="1"/>
              <a:t>YoSiE</a:t>
            </a:r>
            <a:r>
              <a:rPr lang="ja-JP" altLang="en-US" b="1" dirty="0"/>
              <a:t>に出来ること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　　　占いの結果を読み上げ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「今何時？」　　　日時を読み上げ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「なにかニュースある？」　　　ニュース読み上げ　など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8FF82E-A1FA-4303-B274-129BCD2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30" y="2827090"/>
            <a:ext cx="652329" cy="43312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1EEE5F-A7A2-455B-93A4-D9267FE8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20" y="1825625"/>
            <a:ext cx="652329" cy="4328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B5FEC11-A682-4DF5-853A-D77A7D94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66" y="3875304"/>
            <a:ext cx="652329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0B94C4AA-62CB-4CDD-A9BB-60EC7E345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70" y="4241993"/>
            <a:ext cx="1472547" cy="1472547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0AF5BA5-D789-4149-A37A-C4D68983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6" y="996436"/>
            <a:ext cx="1424542" cy="142454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B7949A-4223-46D9-B855-4538157BBBC3}"/>
              </a:ext>
            </a:extLst>
          </p:cNvPr>
          <p:cNvSpPr txBox="1"/>
          <p:nvPr/>
        </p:nvSpPr>
        <p:spPr>
          <a:xfrm>
            <a:off x="3946810" y="44417"/>
            <a:ext cx="422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システムの流れ</a:t>
            </a:r>
            <a:endParaRPr lang="en-US" altLang="ja-JP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2005A9-C624-4571-BD5D-1069F40911B1}"/>
              </a:ext>
            </a:extLst>
          </p:cNvPr>
          <p:cNvSpPr txBox="1"/>
          <p:nvPr/>
        </p:nvSpPr>
        <p:spPr>
          <a:xfrm>
            <a:off x="2254602" y="2172783"/>
            <a:ext cx="17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USER</a:t>
            </a:r>
            <a:endParaRPr kumimoji="1" lang="ja-JP" altLang="en-US" sz="2000" b="1" dirty="0"/>
          </a:p>
        </p:txBody>
      </p:sp>
      <p:pic>
        <p:nvPicPr>
          <p:cNvPr id="6" name="グラフィックス 5" descr="無線マイク">
            <a:extLst>
              <a:ext uri="{FF2B5EF4-FFF2-40B4-BE49-F238E27FC236}">
                <a16:creationId xmlns:a16="http://schemas.microsoft.com/office/drawing/2014/main" id="{CB246BD9-BFC6-4CB9-948E-423A1C660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672" y="1248283"/>
            <a:ext cx="978880" cy="97888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0FC25AE-ABB4-435D-A755-A9CC7CBD7B0C}"/>
              </a:ext>
            </a:extLst>
          </p:cNvPr>
          <p:cNvSpPr/>
          <p:nvPr/>
        </p:nvSpPr>
        <p:spPr>
          <a:xfrm>
            <a:off x="3193431" y="1553333"/>
            <a:ext cx="743954" cy="35156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9334F-6ED3-41F8-AD0A-F6BFF815C7A0}"/>
              </a:ext>
            </a:extLst>
          </p:cNvPr>
          <p:cNvSpPr txBox="1"/>
          <p:nvPr/>
        </p:nvSpPr>
        <p:spPr>
          <a:xfrm>
            <a:off x="3175496" y="1255717"/>
            <a:ext cx="116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3924EB-DE34-49FC-96B3-4EE87F507340}"/>
              </a:ext>
            </a:extLst>
          </p:cNvPr>
          <p:cNvSpPr txBox="1"/>
          <p:nvPr/>
        </p:nvSpPr>
        <p:spPr>
          <a:xfrm>
            <a:off x="3941914" y="2140660"/>
            <a:ext cx="136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マイク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0C392B-202E-4527-A58D-0B5B6130269E}"/>
              </a:ext>
            </a:extLst>
          </p:cNvPr>
          <p:cNvSpPr txBox="1"/>
          <p:nvPr/>
        </p:nvSpPr>
        <p:spPr>
          <a:xfrm>
            <a:off x="7138429" y="1392424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1</a:t>
            </a:r>
            <a:r>
              <a:rPr kumimoji="1" lang="en-US" altLang="ja-JP" sz="2800" b="1" dirty="0"/>
              <a:t>.</a:t>
            </a:r>
            <a:r>
              <a:rPr kumimoji="1" lang="ja-JP" altLang="en-US" sz="2800" b="1" dirty="0"/>
              <a:t>音声認識</a:t>
            </a:r>
            <a:endParaRPr kumimoji="1" lang="en-US" altLang="ja-JP" sz="28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DDFEB6-28F2-4334-948C-1697B3151785}"/>
              </a:ext>
            </a:extLst>
          </p:cNvPr>
          <p:cNvSpPr txBox="1"/>
          <p:nvPr/>
        </p:nvSpPr>
        <p:spPr>
          <a:xfrm>
            <a:off x="7138429" y="2532409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2.AI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030D26-DD7E-4F39-B7D4-BD45856124CB}"/>
              </a:ext>
            </a:extLst>
          </p:cNvPr>
          <p:cNvSpPr txBox="1"/>
          <p:nvPr/>
        </p:nvSpPr>
        <p:spPr>
          <a:xfrm>
            <a:off x="4850753" y="1232895"/>
            <a:ext cx="150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6908E81-115E-46BE-8737-DB04CB23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06276" y="2009590"/>
            <a:ext cx="616037" cy="42675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7CB0B32-CE99-4F48-9395-15456D3A9136}"/>
              </a:ext>
            </a:extLst>
          </p:cNvPr>
          <p:cNvSpPr txBox="1"/>
          <p:nvPr/>
        </p:nvSpPr>
        <p:spPr>
          <a:xfrm>
            <a:off x="8166964" y="2026730"/>
            <a:ext cx="27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テキストデータに変換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14CBF9-4E83-49B8-AE74-0AE3DC4734B3}"/>
              </a:ext>
            </a:extLst>
          </p:cNvPr>
          <p:cNvSpPr txBox="1"/>
          <p:nvPr/>
        </p:nvSpPr>
        <p:spPr>
          <a:xfrm>
            <a:off x="8166964" y="3120005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発言</a:t>
            </a:r>
            <a:r>
              <a:rPr kumimoji="1" lang="ja-JP" altLang="en-US" b="1" dirty="0"/>
              <a:t>内容を理解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90A844-28A9-4153-AD61-9D24CA3888D1}"/>
              </a:ext>
            </a:extLst>
          </p:cNvPr>
          <p:cNvSpPr txBox="1"/>
          <p:nvPr/>
        </p:nvSpPr>
        <p:spPr>
          <a:xfrm>
            <a:off x="7074180" y="3667276"/>
            <a:ext cx="29988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3.</a:t>
            </a:r>
            <a:r>
              <a:rPr lang="ja-JP" altLang="en-US" sz="2800" b="1" dirty="0"/>
              <a:t>データ取得</a:t>
            </a:r>
            <a:endParaRPr kumimoji="1" lang="ja-JP" altLang="en-US" sz="28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2AB231-E5FA-4817-AE97-353E963E5B15}"/>
              </a:ext>
            </a:extLst>
          </p:cNvPr>
          <p:cNvSpPr txBox="1"/>
          <p:nvPr/>
        </p:nvSpPr>
        <p:spPr>
          <a:xfrm>
            <a:off x="8114656" y="4310917"/>
            <a:ext cx="209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データを加工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5B314B8-10C5-4B95-B15F-A4610FDA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5" y="3058584"/>
            <a:ext cx="426757" cy="61574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174C839-1786-49CF-9EB5-1426513A7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5" y="4196268"/>
            <a:ext cx="426757" cy="615749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672FBFE-D57C-4AEB-8B62-CECEC9D84ABC}"/>
              </a:ext>
            </a:extLst>
          </p:cNvPr>
          <p:cNvSpPr txBox="1"/>
          <p:nvPr/>
        </p:nvSpPr>
        <p:spPr>
          <a:xfrm>
            <a:off x="7138429" y="4805468"/>
            <a:ext cx="27784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4.</a:t>
            </a:r>
            <a:r>
              <a:rPr kumimoji="1" lang="ja-JP" altLang="en-US" sz="2800" b="1" dirty="0"/>
              <a:t> </a:t>
            </a:r>
            <a:r>
              <a:rPr lang="ja-JP" altLang="en-US" sz="2800" b="1" dirty="0"/>
              <a:t>音声合成</a:t>
            </a:r>
            <a:endParaRPr kumimoji="1" lang="ja-JP" altLang="en-US" sz="2800" b="1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5BD5550-342F-4676-871C-303396009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328" y="4514968"/>
            <a:ext cx="1591194" cy="542591"/>
          </a:xfrm>
          <a:prstGeom prst="rect">
            <a:avLst/>
          </a:prstGeom>
        </p:spPr>
      </p:pic>
      <p:pic>
        <p:nvPicPr>
          <p:cNvPr id="28" name="グラフィックス 27" descr="スピーカー">
            <a:extLst>
              <a:ext uri="{FF2B5EF4-FFF2-40B4-BE49-F238E27FC236}">
                <a16:creationId xmlns:a16="http://schemas.microsoft.com/office/drawing/2014/main" id="{220862F6-DFBE-4DE3-BA90-B205309BD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337" y="4310917"/>
            <a:ext cx="1115586" cy="1334701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5D5B71C-5906-42FE-B6F8-04572C0D3D96}"/>
              </a:ext>
            </a:extLst>
          </p:cNvPr>
          <p:cNvSpPr txBox="1"/>
          <p:nvPr/>
        </p:nvSpPr>
        <p:spPr>
          <a:xfrm>
            <a:off x="3698568" y="5462601"/>
            <a:ext cx="147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スピーカー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BC0C9535-837B-4BB9-A659-C53B36E930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8279" y="5437607"/>
            <a:ext cx="1816765" cy="53649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95DE852-9D2E-42C5-B98F-06B27354C5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84" y="4544377"/>
            <a:ext cx="1231499" cy="53649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CBFF4C1-FBEF-461A-9B7C-85DA552F0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008254" y="4881558"/>
            <a:ext cx="720828" cy="390178"/>
          </a:xfrm>
          <a:prstGeom prst="rect">
            <a:avLst/>
          </a:prstGeom>
        </p:spPr>
      </p:pic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E255BE54-A907-4E51-B28B-662F86FDFC43}"/>
              </a:ext>
            </a:extLst>
          </p:cNvPr>
          <p:cNvSpPr/>
          <p:nvPr/>
        </p:nvSpPr>
        <p:spPr>
          <a:xfrm>
            <a:off x="6391007" y="1139125"/>
            <a:ext cx="4296567" cy="446722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9E234-F83F-4DA0-8AAF-1BE5B299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307" y="1524723"/>
            <a:ext cx="2052024" cy="40011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C10EA82-B9AA-4009-B093-97EFE11226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905189" y="4882215"/>
            <a:ext cx="2015142" cy="4023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47306FF-E7DC-4DC0-88D2-A756F368FC81}"/>
              </a:ext>
            </a:extLst>
          </p:cNvPr>
          <p:cNvSpPr/>
          <p:nvPr/>
        </p:nvSpPr>
        <p:spPr>
          <a:xfrm>
            <a:off x="590550" y="771524"/>
            <a:ext cx="11001375" cy="57626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吹き出し: 円形 44">
            <a:extLst>
              <a:ext uri="{FF2B5EF4-FFF2-40B4-BE49-F238E27FC236}">
                <a16:creationId xmlns:a16="http://schemas.microsoft.com/office/drawing/2014/main" id="{531847DC-7F7C-4390-9A1E-227AC00D9987}"/>
              </a:ext>
            </a:extLst>
          </p:cNvPr>
          <p:cNvSpPr/>
          <p:nvPr/>
        </p:nvSpPr>
        <p:spPr>
          <a:xfrm flipH="1">
            <a:off x="822976" y="868063"/>
            <a:ext cx="1587057" cy="820185"/>
          </a:xfrm>
          <a:prstGeom prst="wedgeEllipseCallout">
            <a:avLst>
              <a:gd name="adj1" fmla="val -39862"/>
              <a:gd name="adj2" fmla="val 492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今日の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天気は？</a:t>
            </a:r>
          </a:p>
        </p:txBody>
      </p:sp>
      <p:sp>
        <p:nvSpPr>
          <p:cNvPr id="46" name="吹き出し: 円形 45">
            <a:extLst>
              <a:ext uri="{FF2B5EF4-FFF2-40B4-BE49-F238E27FC236}">
                <a16:creationId xmlns:a16="http://schemas.microsoft.com/office/drawing/2014/main" id="{FF08C2EB-69D1-4D5F-B47A-54DEDBBB7AC2}"/>
              </a:ext>
            </a:extLst>
          </p:cNvPr>
          <p:cNvSpPr/>
          <p:nvPr/>
        </p:nvSpPr>
        <p:spPr>
          <a:xfrm flipH="1">
            <a:off x="3094543" y="3519517"/>
            <a:ext cx="2552747" cy="820185"/>
          </a:xfrm>
          <a:prstGeom prst="wedgeEllipseCallout">
            <a:avLst>
              <a:gd name="adj1" fmla="val 136"/>
              <a:gd name="adj2" fmla="val 737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今日は晴れです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sp>
        <p:nvSpPr>
          <p:cNvPr id="47" name="吹き出し: 円形 46">
            <a:extLst>
              <a:ext uri="{FF2B5EF4-FFF2-40B4-BE49-F238E27FC236}">
                <a16:creationId xmlns:a16="http://schemas.microsoft.com/office/drawing/2014/main" id="{2237FA94-2B9D-4AA8-B3A9-CAA8D2D3BA68}"/>
              </a:ext>
            </a:extLst>
          </p:cNvPr>
          <p:cNvSpPr/>
          <p:nvPr/>
        </p:nvSpPr>
        <p:spPr>
          <a:xfrm flipH="1">
            <a:off x="808268" y="3589438"/>
            <a:ext cx="2018397" cy="820185"/>
          </a:xfrm>
          <a:prstGeom prst="wedgeEllipseCallout">
            <a:avLst>
              <a:gd name="adj1" fmla="val -38615"/>
              <a:gd name="adj2" fmla="val 543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ありがとう！</a:t>
            </a:r>
          </a:p>
        </p:txBody>
      </p:sp>
    </p:spTree>
    <p:extLst>
      <p:ext uri="{BB962C8B-B14F-4D97-AF65-F5344CB8AC3E}">
        <p14:creationId xmlns:p14="http://schemas.microsoft.com/office/powerpoint/2010/main" val="255415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オープンソースソフトウェア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記述文法音声認識で精度</a:t>
            </a:r>
            <a:r>
              <a:rPr lang="en-US" altLang="ja-JP" dirty="0"/>
              <a:t>UP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9FCB6E-404B-4E05-8763-6EC1CD42FAFF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045C0-3EFC-4ADA-8018-AC3A8E48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3"/>
            <a:ext cx="10515600" cy="1325563"/>
          </a:xfrm>
        </p:spPr>
        <p:txBody>
          <a:bodyPr/>
          <a:lstStyle/>
          <a:p>
            <a:r>
              <a:rPr lang="ja-JP" altLang="en-US" sz="4800" b="1" dirty="0"/>
              <a:t>記述文法音声認識</a:t>
            </a:r>
            <a:r>
              <a:rPr lang="ja-JP" altLang="en-US" dirty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FADB5B-01A3-4BFE-BD5C-D8258318B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1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/>
              <a:t>→辞書ファイルと文法ファイルを作成</a:t>
            </a:r>
            <a:endParaRPr kumimoji="1"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871700-39C2-4C18-8398-81E47A628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9" y="3392983"/>
            <a:ext cx="2413679" cy="34770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931B443-48EF-40B6-9177-DFD4AB75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48" y="1983411"/>
            <a:ext cx="2823411" cy="48897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7CD1DC-AE76-4384-956B-0CF56DE102C9}"/>
              </a:ext>
            </a:extLst>
          </p:cNvPr>
          <p:cNvSpPr txBox="1"/>
          <p:nvPr/>
        </p:nvSpPr>
        <p:spPr>
          <a:xfrm>
            <a:off x="132346" y="2505873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辞書ファイル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EA4FB12-6933-4672-AAAD-8691FB08D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43" y="3392983"/>
            <a:ext cx="5474983" cy="225951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D687C2-4186-4917-BC70-87F9AFC9FD50}"/>
              </a:ext>
            </a:extLst>
          </p:cNvPr>
          <p:cNvSpPr txBox="1"/>
          <p:nvPr/>
        </p:nvSpPr>
        <p:spPr>
          <a:xfrm>
            <a:off x="8059056" y="2808208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文法ファイル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79FB72-ABE3-48C9-9388-C3E7673BC144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【AI】→ TensorFlow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55" y="150654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ja-JP" dirty="0"/>
              <a:t>Python</a:t>
            </a:r>
            <a:r>
              <a:rPr lang="ja-JP" altLang="en-US" dirty="0"/>
              <a:t>のライブラリ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テキストデータを入力</a:t>
            </a:r>
            <a:endParaRPr lang="en-US" altLang="ja-JP" dirty="0"/>
          </a:p>
          <a:p>
            <a:r>
              <a:rPr lang="ja-JP" altLang="en-US" dirty="0"/>
              <a:t>ニューラルネットワークで確率を計算</a:t>
            </a:r>
            <a:endParaRPr lang="en-US" altLang="ja-JP" dirty="0"/>
          </a:p>
          <a:p>
            <a:r>
              <a:rPr lang="ja-JP" altLang="en-US" dirty="0"/>
              <a:t>最も確率が高いものを予測結果として返す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→天気、占い、天気、日時</a:t>
            </a:r>
            <a:r>
              <a:rPr lang="en-US" altLang="ja-JP" dirty="0"/>
              <a:t>etc.</a:t>
            </a:r>
            <a:r>
              <a:rPr lang="ja-JP" altLang="en-US" dirty="0"/>
              <a:t>のどれなのか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756DCC-4C03-4B33-9BBC-E3D54BA91CD8}"/>
              </a:ext>
            </a:extLst>
          </p:cNvPr>
          <p:cNvSpPr txBox="1"/>
          <p:nvPr/>
        </p:nvSpPr>
        <p:spPr>
          <a:xfrm>
            <a:off x="8970052" y="1849802"/>
            <a:ext cx="861774" cy="3641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kumimoji="1" lang="ja-JP" altLang="en-US" sz="4400" b="1" dirty="0">
                <a:solidFill>
                  <a:srgbClr val="FF0000"/>
                </a:solidFill>
              </a:rPr>
              <a:t>発話意図分類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8B82FCC-C5B3-43A0-9AA8-62E9B1B7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771" y="1410639"/>
            <a:ext cx="2688569" cy="54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</TotalTime>
  <Words>517</Words>
  <Application>Microsoft Office PowerPoint</Application>
  <PresentationFormat>ワイド画面</PresentationFormat>
  <Paragraphs>150</Paragraphs>
  <Slides>24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0" baseType="lpstr">
      <vt:lpstr>BIZ UDPゴシック</vt:lpstr>
      <vt:lpstr>游ゴシック</vt:lpstr>
      <vt:lpstr>游ゴシック Light</vt:lpstr>
      <vt:lpstr>Arial</vt:lpstr>
      <vt:lpstr>Palatino Linotype</vt:lpstr>
      <vt:lpstr>Office テーマ</vt:lpstr>
      <vt:lpstr>AIスピーカー　YoSiE</vt:lpstr>
      <vt:lpstr>AIスピーカー とは</vt:lpstr>
      <vt:lpstr>YoSiEの外見</vt:lpstr>
      <vt:lpstr>YoSiEの振る舞い</vt:lpstr>
      <vt:lpstr>YoSiEに出来ること</vt:lpstr>
      <vt:lpstr>PowerPoint プレゼンテーション</vt:lpstr>
      <vt:lpstr>【音声認識】→ Julius </vt:lpstr>
      <vt:lpstr>記述文法音声認識とは？</vt:lpstr>
      <vt:lpstr>【AI】→ TensorFlow</vt:lpstr>
      <vt:lpstr>PowerPoint プレゼンテーション</vt:lpstr>
      <vt:lpstr>ニューラルネットワーク説明図</vt:lpstr>
      <vt:lpstr>【データ取得】</vt:lpstr>
      <vt:lpstr>スクレイピングとは</vt:lpstr>
      <vt:lpstr>スクレイピングの実行結果</vt:lpstr>
      <vt:lpstr>【音声合成】→ OpenJTalk</vt:lpstr>
      <vt:lpstr>OpenJTalkの設定</vt:lpstr>
      <vt:lpstr>本体：Raspberry Pi(通称:ラズパイ)</vt:lpstr>
      <vt:lpstr>このプロジェクトについて</vt:lpstr>
      <vt:lpstr>プロジェクトの管理・進め方について</vt:lpstr>
      <vt:lpstr>【GitHub】</vt:lpstr>
      <vt:lpstr>【brabio】</vt:lpstr>
      <vt:lpstr>【Slack】</vt:lpstr>
      <vt:lpstr>これから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山田 晃生</cp:lastModifiedBy>
  <cp:revision>72</cp:revision>
  <dcterms:created xsi:type="dcterms:W3CDTF">2021-09-29T01:00:40Z</dcterms:created>
  <dcterms:modified xsi:type="dcterms:W3CDTF">2021-10-06T00:50:20Z</dcterms:modified>
</cp:coreProperties>
</file>